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314" r:id="rId3"/>
    <p:sldId id="276" r:id="rId4"/>
    <p:sldId id="317" r:id="rId5"/>
    <p:sldId id="312" r:id="rId6"/>
    <p:sldId id="319" r:id="rId7"/>
    <p:sldId id="288" r:id="rId8"/>
    <p:sldId id="318" r:id="rId9"/>
    <p:sldId id="284" r:id="rId10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2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252" y="11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3082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B7165-A2FC-4004-BB61-EFEE30CA6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791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F3DE9-769A-409C-A95C-F5076D615602}" type="datetimeFigureOut">
              <a:rPr lang="bg-BG" smtClean="0"/>
              <a:t>3.11.2020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F37BD-E63B-4CFF-8449-71FDBD5FE1C8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719887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19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9845336" y="6454067"/>
            <a:ext cx="2053364" cy="2485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r"/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1322" y="4171315"/>
            <a:ext cx="6309360" cy="8696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 i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36000" y="1629000"/>
            <a:ext cx="7920000" cy="3600000"/>
          </a:xfrm>
          <a:prstGeom prst="rect">
            <a:avLst/>
          </a:prstGeom>
          <a:noFill/>
          <a:ln w="2190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166" y="2722690"/>
            <a:ext cx="10593668" cy="1412622"/>
          </a:xfr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90000" tIns="288000" rIns="90000" bIns="288000" anchor="ctr" anchorCtr="1">
            <a:sp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  <a:defRPr sz="54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92963" y="6454067"/>
            <a:ext cx="3559947" cy="337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3286408" y="5821378"/>
            <a:ext cx="3259247" cy="770145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 u="none" baseline="0"/>
            </a:lvl1pPr>
          </a:lstStyle>
          <a:p>
            <a:pPr lvl="0"/>
            <a:r>
              <a:rPr lang="hu-HU" dirty="0" err="1"/>
              <a:t>Presenter</a:t>
            </a:r>
            <a:r>
              <a:rPr lang="hu-HU" dirty="0"/>
              <a:t> </a:t>
            </a:r>
            <a:r>
              <a:rPr lang="hu-HU" dirty="0" err="1"/>
              <a:t>name</a:t>
            </a:r>
            <a:endParaRPr lang="hu-HU" dirty="0"/>
          </a:p>
          <a:p>
            <a:pPr lvl="0"/>
            <a:r>
              <a:rPr lang="hu-HU" dirty="0"/>
              <a:t>Conference</a:t>
            </a:r>
          </a:p>
          <a:p>
            <a:pPr lvl="0"/>
            <a:r>
              <a:rPr lang="hu-HU" dirty="0"/>
              <a:t>01-01-2011</a:t>
            </a:r>
          </a:p>
        </p:txBody>
      </p:sp>
      <p:pic>
        <p:nvPicPr>
          <p:cNvPr id="11" name="Picture 2" descr="D:\Documents\ECNL\2020\ECNL-final-logo-v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3" y="5689605"/>
            <a:ext cx="2993445" cy="99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74738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989594" y="194737"/>
            <a:ext cx="4228052" cy="1543690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kern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376965" y="1822448"/>
            <a:ext cx="5465540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341878" y="1822447"/>
            <a:ext cx="5514843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7195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989594" y="194737"/>
            <a:ext cx="4228052" cy="1543690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kern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376965" y="1822448"/>
            <a:ext cx="5465540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341878" y="1822447"/>
            <a:ext cx="5514843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42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342901" y="1837431"/>
            <a:ext cx="5566411" cy="667644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342901" y="2505075"/>
            <a:ext cx="5554980" cy="3964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6275070" y="1837432"/>
            <a:ext cx="5574030" cy="667643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6275071" y="2505075"/>
            <a:ext cx="5577840" cy="3964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003829" y="206238"/>
            <a:ext cx="4181383" cy="15048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82040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342901" y="1837431"/>
            <a:ext cx="5566411" cy="667644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342901" y="2505075"/>
            <a:ext cx="5554980" cy="3964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6275070" y="1837432"/>
            <a:ext cx="5574030" cy="667643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6275071" y="2505075"/>
            <a:ext cx="5577840" cy="3964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994952" y="206238"/>
            <a:ext cx="4216894" cy="15048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95293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 userDrawn="1">
            <p:ph type="body" idx="1"/>
          </p:nvPr>
        </p:nvSpPr>
        <p:spPr>
          <a:xfrm>
            <a:off x="342901" y="1837431"/>
            <a:ext cx="5566411" cy="667644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342901" y="2505075"/>
            <a:ext cx="5554980" cy="39643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 userDrawn="1">
            <p:ph type="body" sz="quarter" idx="3"/>
          </p:nvPr>
        </p:nvSpPr>
        <p:spPr>
          <a:xfrm>
            <a:off x="6275070" y="1837432"/>
            <a:ext cx="5574030" cy="667643"/>
          </a:xfrm>
        </p:spPr>
        <p:txBody>
          <a:bodyPr anchor="t"/>
          <a:lstStyle>
            <a:lvl1pPr marL="0" indent="0">
              <a:buNone/>
              <a:defRPr sz="2400" b="1" i="1">
                <a:latin typeface="Cambria" panose="02040503050406030204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 userDrawn="1">
            <p:ph sz="quarter" idx="4"/>
          </p:nvPr>
        </p:nvSpPr>
        <p:spPr>
          <a:xfrm>
            <a:off x="6275071" y="2505075"/>
            <a:ext cx="5577840" cy="39643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4003829" y="206238"/>
            <a:ext cx="4225771" cy="1504800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11044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 or Statem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6000" y="549000"/>
            <a:ext cx="5760000" cy="5760000"/>
          </a:xfrm>
          <a:prstGeom prst="ellipse">
            <a:avLst/>
          </a:prstGeom>
          <a:ln w="301625">
            <a:solidFill>
              <a:schemeClr val="tx2"/>
            </a:solidFill>
          </a:ln>
        </p:spPr>
        <p:txBody>
          <a:bodyPr lIns="54000" rIns="54000"/>
          <a:lstStyle>
            <a:lvl1pPr marL="0" indent="0"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212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Subtitle or Statem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6000" y="549000"/>
            <a:ext cx="5760000" cy="5760000"/>
          </a:xfrm>
          <a:prstGeom prst="ellipse">
            <a:avLst/>
          </a:prstGeom>
          <a:ln w="301625">
            <a:solidFill>
              <a:schemeClr val="accent1"/>
            </a:solidFill>
          </a:ln>
        </p:spPr>
        <p:txBody>
          <a:bodyPr lIns="54000" rIns="54000"/>
          <a:lstStyle>
            <a:lvl1pPr marL="0" indent="0"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6721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ubtitle or Statem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6000" y="549000"/>
            <a:ext cx="5760000" cy="5760000"/>
          </a:xfrm>
          <a:prstGeom prst="ellipse">
            <a:avLst/>
          </a:prstGeom>
          <a:ln w="301625">
            <a:solidFill>
              <a:schemeClr val="accent2"/>
            </a:solidFill>
          </a:ln>
        </p:spPr>
        <p:txBody>
          <a:bodyPr lIns="54000" rIns="54000"/>
          <a:lstStyle>
            <a:lvl1pPr marL="0" indent="0" algn="ctr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92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60974" y="3774303"/>
            <a:ext cx="767005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European Center for Not-for-Profit Law</a:t>
            </a:r>
          </a:p>
          <a:p>
            <a:pPr algn="ctr"/>
            <a:br>
              <a:rPr lang="hu-HU" sz="1000" dirty="0"/>
            </a:br>
            <a:endParaRPr lang="hu-HU" sz="1000" dirty="0"/>
          </a:p>
          <a:p>
            <a:pPr algn="ctr"/>
            <a:endParaRPr lang="hu-HU" sz="1000" dirty="0"/>
          </a:p>
          <a:p>
            <a:pPr algn="ctr"/>
            <a: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hu-HU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enablingNGOlaw</a:t>
            </a:r>
            <a:b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u-HU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www.ecnl.org</a:t>
            </a:r>
            <a: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114310" y="1635286"/>
            <a:ext cx="7963381" cy="3975402"/>
          </a:xfrm>
          <a:prstGeom prst="rect">
            <a:avLst/>
          </a:prstGeom>
          <a:noFill/>
          <a:ln w="2190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3152" y="2331204"/>
            <a:ext cx="11525692" cy="1422270"/>
          </a:xfrm>
          <a:solidFill>
            <a:srgbClr val="FFFFFF"/>
          </a:solidFill>
          <a:effectLst>
            <a:softEdge rad="0"/>
          </a:effectLst>
        </p:spPr>
        <p:txBody>
          <a:bodyPr anchor="ctr">
            <a:normAutofit/>
          </a:bodyPr>
          <a:lstStyle>
            <a:lvl1pPr>
              <a:defRPr sz="6000"/>
            </a:lvl1pPr>
          </a:lstStyle>
          <a:p>
            <a:r>
              <a:rPr lang="en-US" b="1" kern="300" cap="small" spc="1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Click to edit Master title style</a:t>
            </a:r>
            <a:endParaRPr lang="en-US" b="1" kern="300" cap="small" spc="1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76" y="4593308"/>
            <a:ext cx="517214" cy="51721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712788" y="4303076"/>
            <a:ext cx="2766427" cy="24857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0000FF"/>
                </a:solidFill>
              </a:defRPr>
            </a:lvl1pPr>
          </a:lstStyle>
          <a:p>
            <a:br>
              <a:rPr lang="hu-HU" sz="1800" dirty="0"/>
            </a:br>
            <a:br>
              <a:rPr lang="hu-HU" dirty="0"/>
            </a:br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845336" y="6454067"/>
            <a:ext cx="2053364" cy="2485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r"/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92963" y="6454067"/>
            <a:ext cx="3559947" cy="337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D:\Documents\ECNL\2020\ECNL-final-logo-v1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7664" y="5793602"/>
            <a:ext cx="2993445" cy="99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9539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2260974" y="3774303"/>
            <a:ext cx="7670052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European Center for Not-for-Profit Law</a:t>
            </a:r>
          </a:p>
          <a:p>
            <a:pPr algn="ctr"/>
            <a:br>
              <a:rPr lang="hu-HU" sz="1000" dirty="0"/>
            </a:br>
            <a:endParaRPr lang="hu-HU" sz="1000" dirty="0"/>
          </a:p>
          <a:p>
            <a:pPr algn="ctr"/>
            <a:endParaRPr lang="hu-HU" sz="1000" dirty="0"/>
          </a:p>
          <a:p>
            <a:pPr algn="ctr"/>
            <a: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@</a:t>
            </a:r>
            <a:r>
              <a:rPr lang="hu-HU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enablingNGOlaw</a:t>
            </a:r>
            <a:b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hu-HU" sz="18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www.ecnl.org</a:t>
            </a:r>
            <a:r>
              <a:rPr lang="hu-HU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endParaRPr lang="en-US" sz="1600" i="1" dirty="0">
              <a:solidFill>
                <a:schemeClr val="bg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Rectangle 2"/>
          <p:cNvSpPr/>
          <p:nvPr userDrawn="1"/>
        </p:nvSpPr>
        <p:spPr>
          <a:xfrm>
            <a:off x="2114310" y="1635286"/>
            <a:ext cx="7963381" cy="3975402"/>
          </a:xfrm>
          <a:prstGeom prst="rect">
            <a:avLst/>
          </a:prstGeom>
          <a:noFill/>
          <a:ln w="2190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333152" y="2331204"/>
            <a:ext cx="11525692" cy="1422270"/>
          </a:xfrm>
          <a:solidFill>
            <a:srgbClr val="FFFFFF"/>
          </a:solidFill>
          <a:effectLst>
            <a:softEdge rad="0"/>
          </a:effectLst>
        </p:spPr>
        <p:txBody>
          <a:bodyPr anchor="ctr">
            <a:normAutofit/>
          </a:bodyPr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b="1" kern="300" cap="small" spc="15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Click to edit Master title style</a:t>
            </a:r>
            <a:endParaRPr lang="en-US" b="1" kern="300" cap="small" spc="15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3576" y="4593308"/>
            <a:ext cx="517214" cy="517214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4712788" y="4303076"/>
            <a:ext cx="2766427" cy="248575"/>
          </a:xfrm>
        </p:spPr>
        <p:txBody>
          <a:bodyPr>
            <a:noAutofit/>
          </a:bodyPr>
          <a:lstStyle>
            <a:lvl1pPr marL="0" indent="0" algn="ctr">
              <a:buNone/>
              <a:defRPr sz="1800">
                <a:solidFill>
                  <a:srgbClr val="0000FF"/>
                </a:solidFill>
              </a:defRPr>
            </a:lvl1pPr>
          </a:lstStyle>
          <a:p>
            <a:br>
              <a:rPr lang="hu-HU" sz="1800" dirty="0"/>
            </a:br>
            <a:br>
              <a:rPr lang="hu-HU" dirty="0"/>
            </a:br>
            <a:endParaRPr lang="en-US" dirty="0"/>
          </a:p>
          <a:p>
            <a:pPr lvl="0"/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9845336" y="6454067"/>
            <a:ext cx="2053364" cy="2485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r"/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20" name="Rectangle 19"/>
          <p:cNvSpPr/>
          <p:nvPr userDrawn="1"/>
        </p:nvSpPr>
        <p:spPr>
          <a:xfrm>
            <a:off x="292963" y="6454067"/>
            <a:ext cx="3559947" cy="337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D:\Documents\ECNL\2020\ECNL-final-logo-v1.jp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4649" y="233723"/>
            <a:ext cx="2993445" cy="99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718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9845336" y="6454067"/>
            <a:ext cx="2053364" cy="24857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algn="r"/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1322" y="4171315"/>
            <a:ext cx="6309360" cy="869608"/>
          </a:xfrm>
        </p:spPr>
        <p:txBody>
          <a:bodyPr anchor="ctr">
            <a:normAutofit/>
          </a:bodyPr>
          <a:lstStyle>
            <a:lvl1pPr marL="0" indent="0" algn="ctr">
              <a:buNone/>
              <a:defRPr sz="2800" b="0" i="0">
                <a:solidFill>
                  <a:schemeClr val="bg1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136000" y="1629000"/>
            <a:ext cx="7920000" cy="3600000"/>
          </a:xfrm>
          <a:prstGeom prst="rect">
            <a:avLst/>
          </a:prstGeom>
          <a:noFill/>
          <a:ln w="2190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9166" y="2722690"/>
            <a:ext cx="10593668" cy="1412622"/>
          </a:xfr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none"/>
        </p:style>
        <p:txBody>
          <a:bodyPr wrap="square" lIns="90000" tIns="288000" rIns="90000" bIns="288000" anchor="ctr" anchorCtr="1">
            <a:sp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/>
              <a:defRPr sz="5400" b="1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292963" y="6454067"/>
            <a:ext cx="3559947" cy="3373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D:\Documents\ECNL\2020\ECNL-final-logo-v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963" y="5689605"/>
            <a:ext cx="2993445" cy="997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s://identity.sweden.se/wp-content/uploads/logotype.png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5685" y="5906063"/>
            <a:ext cx="2460630" cy="7813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lose up of a sign&#10;&#10;Description automatically generated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623" y="5795904"/>
            <a:ext cx="2070847" cy="1062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54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3577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4195307" y="858915"/>
            <a:ext cx="7253058" cy="5140171"/>
          </a:xfrm>
          <a:prstGeom prst="parallelogram">
            <a:avLst/>
          </a:pr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405115" y="1971000"/>
            <a:ext cx="2685600" cy="2916000"/>
          </a:xfrm>
          <a:prstGeom prst="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r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493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405115" y="1971000"/>
            <a:ext cx="2685600" cy="2916000"/>
          </a:xfrm>
          <a:prstGeom prst="rect">
            <a:avLst/>
          </a:prstGeom>
          <a:noFill/>
          <a:ln w="152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3189261" y="395008"/>
            <a:ext cx="8300731" cy="6054571"/>
          </a:xfrm>
          <a:prstGeom prst="triangle">
            <a:avLst/>
          </a:prstGeom>
          <a:ln>
            <a:noFill/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r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Isosceles Triangle 1"/>
          <p:cNvSpPr/>
          <p:nvPr userDrawn="1"/>
        </p:nvSpPr>
        <p:spPr>
          <a:xfrm>
            <a:off x="4197723" y="215714"/>
            <a:ext cx="7489492" cy="5784849"/>
          </a:xfrm>
          <a:prstGeom prst="triangle">
            <a:avLst/>
          </a:prstGeom>
          <a:noFill/>
          <a:ln w="95250" cmpd="dbl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079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icture w content_cre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4423" y="280765"/>
            <a:ext cx="5676917" cy="896470"/>
          </a:xfrm>
        </p:spPr>
        <p:txBody>
          <a:bodyPr anchor="ctr">
            <a:normAutofit/>
          </a:bodyPr>
          <a:lstStyle>
            <a:lvl1pPr>
              <a:defRPr sz="2800" cap="none" baseline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4423" y="1177235"/>
            <a:ext cx="5676917" cy="5223565"/>
          </a:xfrm>
        </p:spPr>
        <p:txBody>
          <a:bodyPr/>
          <a:lstStyle>
            <a:lvl1pPr marL="285750" indent="-285750" algn="just">
              <a:buClr>
                <a:schemeClr val="accent1"/>
              </a:buClr>
              <a:buFont typeface="Arial" panose="020B0604020202020204" pitchFamily="34" charset="0"/>
              <a:buChar char="•"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Oval 7"/>
          <p:cNvSpPr/>
          <p:nvPr userDrawn="1"/>
        </p:nvSpPr>
        <p:spPr>
          <a:xfrm>
            <a:off x="391436" y="552565"/>
            <a:ext cx="5337810" cy="5429250"/>
          </a:xfrm>
          <a:prstGeom prst="ellipse">
            <a:avLst/>
          </a:prstGeom>
          <a:noFill/>
          <a:ln w="142875" cmpd="dbl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2930" y="715050"/>
            <a:ext cx="5400000" cy="5400000"/>
          </a:xfrm>
          <a:prstGeom prst="ellipse">
            <a:avLst/>
          </a:prstGeom>
          <a:solidFill>
            <a:schemeClr val="bg1"/>
          </a:solidFill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2737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_creat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743258" y="1440181"/>
            <a:ext cx="5721033" cy="373761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457200"/>
            <a:ext cx="3932236" cy="1600200"/>
          </a:xfrm>
        </p:spPr>
        <p:txBody>
          <a:bodyPr anchor="b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526088" y="1257301"/>
            <a:ext cx="5721033" cy="373761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3811588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85233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 Caption_creativ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90" y="285750"/>
            <a:ext cx="3932236" cy="1600200"/>
          </a:xfrm>
          <a:prstGeom prst="triangle">
            <a:avLst/>
          </a:prstGeom>
          <a:solidFill>
            <a:schemeClr val="tx2">
              <a:alpha val="90000"/>
            </a:schemeClr>
          </a:solidFill>
        </p:spPr>
        <p:txBody>
          <a:bodyPr anchor="b">
            <a:noAutofit/>
          </a:bodyPr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43258" y="1337311"/>
            <a:ext cx="5721033" cy="4240529"/>
          </a:xfrm>
          <a:prstGeom prst="triangle">
            <a:avLst/>
          </a:prstGeom>
          <a:solidFill>
            <a:schemeClr val="bg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90" y="2057400"/>
            <a:ext cx="3932236" cy="4274820"/>
          </a:xfrm>
        </p:spPr>
        <p:txBody>
          <a:bodyPr/>
          <a:lstStyle>
            <a:lvl1pPr marL="0" indent="0">
              <a:buClr>
                <a:schemeClr val="tx2"/>
              </a:buClr>
              <a:buFont typeface="Arial" panose="020B0604020202020204" pitchFamily="34" charset="0"/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Isosceles Triangle 9"/>
          <p:cNvSpPr/>
          <p:nvPr userDrawn="1"/>
        </p:nvSpPr>
        <p:spPr>
          <a:xfrm rot="10800000">
            <a:off x="5108893" y="910113"/>
            <a:ext cx="6989762" cy="5323523"/>
          </a:xfrm>
          <a:prstGeom prst="triangle">
            <a:avLst/>
          </a:prstGeom>
          <a:noFill/>
          <a:ln w="101600" cmpd="dbl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495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2825" y="285750"/>
            <a:ext cx="7921515" cy="6137910"/>
          </a:xfrm>
        </p:spPr>
        <p:txBody>
          <a:bodyPr anchor="ctr"/>
          <a:lstStyle>
            <a:lvl1pPr algn="l">
              <a:buClr>
                <a:schemeClr val="tx2"/>
              </a:buClr>
              <a:defRPr/>
            </a:lvl1pPr>
            <a:lvl2pPr algn="l">
              <a:buClr>
                <a:schemeClr val="tx2"/>
              </a:buClr>
              <a:defRPr/>
            </a:lvl2pPr>
            <a:lvl3pPr algn="l">
              <a:buClr>
                <a:schemeClr val="tx2"/>
              </a:buClr>
              <a:defRPr/>
            </a:lvl3pPr>
            <a:lvl4pPr algn="l">
              <a:buClr>
                <a:schemeClr val="tx2"/>
              </a:buClr>
              <a:defRPr/>
            </a:lvl4pPr>
            <a:lvl5pPr algn="l"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405115" y="1971000"/>
            <a:ext cx="2685600" cy="2916000"/>
          </a:xfrm>
          <a:prstGeom prst="rect">
            <a:avLst/>
          </a:prstGeom>
          <a:noFill/>
          <a:ln w="152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2634938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r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38159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05115" y="1971000"/>
            <a:ext cx="2685600" cy="2916000"/>
          </a:xfrm>
          <a:prstGeom prst="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780" y="285750"/>
            <a:ext cx="7909561" cy="6137910"/>
          </a:xfrm>
        </p:spPr>
        <p:txBody>
          <a:bodyPr anchor="ctr"/>
          <a:lstStyle>
            <a:lvl1pPr algn="just">
              <a:buClr>
                <a:schemeClr val="accent1"/>
              </a:buClr>
              <a:defRPr/>
            </a:lvl1pPr>
            <a:lvl2pPr algn="l">
              <a:buClr>
                <a:schemeClr val="accent1"/>
              </a:buClr>
              <a:defRPr/>
            </a:lvl2pPr>
            <a:lvl3pPr algn="just">
              <a:buClr>
                <a:schemeClr val="accent1"/>
              </a:buClr>
              <a:defRPr/>
            </a:lvl3pPr>
            <a:lvl4pPr algn="just">
              <a:buClr>
                <a:schemeClr val="accent1"/>
              </a:buClr>
              <a:defRPr/>
            </a:lvl4pPr>
            <a:lvl5pPr algn="just"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r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837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405115" y="1971000"/>
            <a:ext cx="2685600" cy="2916000"/>
          </a:xfrm>
          <a:prstGeom prst="rect">
            <a:avLst/>
          </a:prstGeom>
          <a:noFill/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4780" y="285750"/>
            <a:ext cx="7909561" cy="6137910"/>
          </a:xfrm>
        </p:spPr>
        <p:txBody>
          <a:bodyPr anchor="ctr"/>
          <a:lstStyle>
            <a:lvl1pPr algn="just">
              <a:buClr>
                <a:schemeClr val="accent2"/>
              </a:buClr>
              <a:defRPr/>
            </a:lvl1pPr>
            <a:lvl2pPr algn="l">
              <a:buClr>
                <a:schemeClr val="accent2"/>
              </a:buClr>
              <a:defRPr/>
            </a:lvl2pPr>
            <a:lvl3pPr algn="just">
              <a:buClr>
                <a:schemeClr val="accent2"/>
              </a:buClr>
              <a:defRPr/>
            </a:lvl3pPr>
            <a:lvl4pPr algn="just">
              <a:buClr>
                <a:schemeClr val="accent2"/>
              </a:buClr>
              <a:defRPr/>
            </a:lvl4pPr>
            <a:lvl5pPr algn="just"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r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96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88620" y="1971000"/>
            <a:ext cx="2685600" cy="2916000"/>
          </a:xfrm>
          <a:prstGeom prst="rect">
            <a:avLst/>
          </a:prstGeom>
          <a:noFill/>
          <a:ln w="1524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8" y="360045"/>
            <a:ext cx="7909561" cy="6137910"/>
          </a:xfrm>
        </p:spPr>
        <p:txBody>
          <a:bodyPr anchor="ctr"/>
          <a:lstStyle>
            <a:lvl1pPr algn="just">
              <a:buClr>
                <a:schemeClr val="tx2"/>
              </a:buClr>
              <a:defRPr/>
            </a:lvl1pPr>
            <a:lvl2pPr algn="just">
              <a:buClr>
                <a:schemeClr val="tx2"/>
              </a:buClr>
              <a:defRPr/>
            </a:lvl2pPr>
            <a:lvl3pPr algn="just">
              <a:buClr>
                <a:schemeClr val="tx2"/>
              </a:buClr>
              <a:defRPr/>
            </a:lvl3pPr>
            <a:lvl4pPr algn="just">
              <a:buClr>
                <a:schemeClr val="tx2"/>
              </a:buClr>
              <a:defRPr/>
            </a:lvl4pPr>
            <a:lvl5pPr algn="l">
              <a:buClr>
                <a:schemeClr val="tx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149" y="2634938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l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850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_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88620" y="1971000"/>
            <a:ext cx="2685600" cy="2916000"/>
          </a:xfrm>
          <a:prstGeom prst="rect">
            <a:avLst/>
          </a:prstGeom>
          <a:noFill/>
          <a:ln w="152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8" y="360045"/>
            <a:ext cx="7909561" cy="6137910"/>
          </a:xfrm>
        </p:spPr>
        <p:txBody>
          <a:bodyPr anchor="ctr"/>
          <a:lstStyle>
            <a:lvl1pPr algn="just">
              <a:buClr>
                <a:schemeClr val="accent1"/>
              </a:buClr>
              <a:defRPr/>
            </a:lvl1pPr>
            <a:lvl2pPr algn="l">
              <a:buClr>
                <a:schemeClr val="accent1"/>
              </a:buClr>
              <a:defRPr/>
            </a:lvl2pPr>
            <a:lvl3pPr algn="just">
              <a:buClr>
                <a:schemeClr val="accent1"/>
              </a:buClr>
              <a:defRPr/>
            </a:lvl3pPr>
            <a:lvl4pPr algn="just">
              <a:buClr>
                <a:schemeClr val="accent1"/>
              </a:buClr>
              <a:defRPr/>
            </a:lvl4pPr>
            <a:lvl5pPr algn="just"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149" y="2634938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l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804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2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9088620" y="1971000"/>
            <a:ext cx="2685600" cy="2916000"/>
          </a:xfrm>
          <a:prstGeom prst="rect">
            <a:avLst/>
          </a:prstGeom>
          <a:noFill/>
          <a:ln w="1524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788" y="360045"/>
            <a:ext cx="7909561" cy="6137910"/>
          </a:xfrm>
        </p:spPr>
        <p:txBody>
          <a:bodyPr anchor="ctr"/>
          <a:lstStyle>
            <a:lvl1pPr algn="just">
              <a:buClr>
                <a:schemeClr val="accent2"/>
              </a:buClr>
              <a:defRPr/>
            </a:lvl1pPr>
            <a:lvl2pPr algn="l">
              <a:buClr>
                <a:schemeClr val="accent2"/>
              </a:buClr>
              <a:defRPr/>
            </a:lvl2pPr>
            <a:lvl3pPr algn="just">
              <a:buClr>
                <a:schemeClr val="accent2"/>
              </a:buClr>
              <a:defRPr/>
            </a:lvl3pPr>
            <a:lvl4pPr algn="just">
              <a:buClr>
                <a:schemeClr val="accent2"/>
              </a:buClr>
              <a:defRPr/>
            </a:lvl4pPr>
            <a:lvl5pPr algn="just">
              <a:buClr>
                <a:schemeClr val="accent2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3149" y="2634938"/>
            <a:ext cx="2896272" cy="1588127"/>
          </a:xfrm>
          <a:solidFill>
            <a:schemeClr val="bg1"/>
          </a:solidFill>
        </p:spPr>
        <p:txBody>
          <a:bodyPr wrap="square">
            <a:spAutoFit/>
          </a:bodyPr>
          <a:lstStyle>
            <a:lvl1pPr algn="l">
              <a:defRPr sz="3600" cap="sm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6303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3904612" y="144745"/>
            <a:ext cx="4398018" cy="1599939"/>
          </a:xfrm>
          <a:prstGeom prst="rect">
            <a:avLst/>
          </a:prstGeom>
          <a:noFill/>
          <a:ln w="11430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5191971" y="83546"/>
            <a:ext cx="1823301" cy="1793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3989594" y="194737"/>
            <a:ext cx="4228052" cy="1543690"/>
          </a:xfrm>
          <a:ln>
            <a:noFill/>
          </a:ln>
        </p:spPr>
        <p:txBody>
          <a:bodyPr>
            <a:noAutofit/>
          </a:bodyPr>
          <a:lstStyle>
            <a:lvl1pPr>
              <a:lnSpc>
                <a:spcPct val="100000"/>
              </a:lnSpc>
              <a:defRPr sz="3200" kern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 userDrawn="1">
            <p:ph sz="half" idx="1"/>
          </p:nvPr>
        </p:nvSpPr>
        <p:spPr>
          <a:xfrm>
            <a:off x="376965" y="1822448"/>
            <a:ext cx="5465540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 userDrawn="1">
            <p:ph sz="half" idx="2"/>
          </p:nvPr>
        </p:nvSpPr>
        <p:spPr>
          <a:xfrm>
            <a:off x="6341878" y="1822447"/>
            <a:ext cx="5514843" cy="4628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6080760" y="2034540"/>
            <a:ext cx="22860" cy="4416870"/>
          </a:xfrm>
          <a:prstGeom prst="lin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99410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2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2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806940" y="6483351"/>
            <a:ext cx="20802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1200" i="1" dirty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Copyright 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©</a:t>
            </a:r>
            <a:r>
              <a:rPr lang="hu-HU" sz="1200" i="1" dirty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 ECNL  20</a:t>
            </a:r>
            <a:r>
              <a:rPr lang="en-US" sz="1200" i="1" dirty="0">
                <a:solidFill>
                  <a:schemeClr val="bg1">
                    <a:lumMod val="50000"/>
                  </a:schemeClr>
                </a:solidFill>
                <a:latin typeface="Bookman Old Style" panose="02050604050505020204" pitchFamily="18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3901714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1" r:id="rId2"/>
    <p:sldLayoutId id="2147483693" r:id="rId3"/>
    <p:sldLayoutId id="2147483742" r:id="rId4"/>
    <p:sldLayoutId id="2147483740" r:id="rId5"/>
    <p:sldLayoutId id="2147483697" r:id="rId6"/>
    <p:sldLayoutId id="2147483699" r:id="rId7"/>
    <p:sldLayoutId id="2147483743" r:id="rId8"/>
    <p:sldLayoutId id="2147483664" r:id="rId9"/>
    <p:sldLayoutId id="2147483744" r:id="rId10"/>
    <p:sldLayoutId id="2147483745" r:id="rId11"/>
    <p:sldLayoutId id="2147483701" r:id="rId12"/>
    <p:sldLayoutId id="2147483746" r:id="rId13"/>
    <p:sldLayoutId id="2147483747" r:id="rId14"/>
    <p:sldLayoutId id="2147483673" r:id="rId15"/>
    <p:sldLayoutId id="2147483748" r:id="rId16"/>
    <p:sldLayoutId id="2147483696" r:id="rId17"/>
    <p:sldLayoutId id="2147483750" r:id="rId18"/>
    <p:sldLayoutId id="2147483734" r:id="rId19"/>
    <p:sldLayoutId id="2147483737" r:id="rId20"/>
    <p:sldLayoutId id="2147483719" r:id="rId21"/>
    <p:sldLayoutId id="2147483720" r:id="rId22"/>
    <p:sldLayoutId id="2147483668" r:id="rId23"/>
    <p:sldLayoutId id="2147483669" r:id="rId24"/>
    <p:sldLayoutId id="2147483736" r:id="rId2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 cap="sm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o-RO"/>
              <a:t>3 noiembrie 2020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799166" y="2722690"/>
            <a:ext cx="10593668" cy="1412622"/>
          </a:xfrm>
        </p:spPr>
        <p:txBody>
          <a:bodyPr/>
          <a:lstStyle/>
          <a:p>
            <a:r>
              <a:rPr lang="ro-RO"/>
              <a:t>Contractarea serviciilor sociale </a:t>
            </a:r>
          </a:p>
        </p:txBody>
      </p:sp>
    </p:spTree>
    <p:extLst>
      <p:ext uri="{BB962C8B-B14F-4D97-AF65-F5344CB8AC3E}">
        <p14:creationId xmlns:p14="http://schemas.microsoft.com/office/powerpoint/2010/main" val="3487490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ro-RO" altLang="bg-BG" sz="3200" dirty="0"/>
              <a:t>Capacități umane limitate</a:t>
            </a:r>
          </a:p>
          <a:p>
            <a:pPr>
              <a:spcBef>
                <a:spcPts val="600"/>
              </a:spcBef>
            </a:pPr>
            <a:r>
              <a:rPr lang="ro-RO" altLang="bg-BG" sz="3200" dirty="0"/>
              <a:t>Concentrare pe funcțiile de bază </a:t>
            </a:r>
            <a:r>
              <a:rPr lang="ro-RO" altLang="bg-BG" sz="2400" dirty="0"/>
              <a:t>(elaborarea și monitorizarea politicilor)</a:t>
            </a:r>
          </a:p>
          <a:p>
            <a:pPr>
              <a:spcBef>
                <a:spcPts val="600"/>
              </a:spcBef>
            </a:pPr>
            <a:r>
              <a:rPr lang="ro-RO" altLang="bg-BG" sz="3200" dirty="0"/>
              <a:t>Valoarea adăugată a OSC-urilor:</a:t>
            </a:r>
            <a:endParaRPr lang="ro-RO" altLang="bg-BG" dirty="0"/>
          </a:p>
          <a:p>
            <a:pPr marL="1066800" lvl="1" indent="-609600"/>
            <a:r>
              <a:rPr lang="ro-RO" altLang="bg-BG" dirty="0"/>
              <a:t>Considerat mai aproape de consumatori și mai de încredere în activitatea lor socială</a:t>
            </a:r>
          </a:p>
          <a:p>
            <a:pPr marL="1066800" lvl="1" indent="-609600"/>
            <a:r>
              <a:rPr lang="ro-RO" altLang="bg-BG" dirty="0"/>
              <a:t>Capabil să atragă finanțare alternativă care scade prețul serviciilor oferite</a:t>
            </a:r>
          </a:p>
          <a:p>
            <a:pPr marL="1066800" lvl="1" indent="-609600"/>
            <a:r>
              <a:rPr lang="ro-RO" altLang="bg-BG" dirty="0"/>
              <a:t>Mai puțin birocratică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</p:spPr>
        <p:txBody>
          <a:bodyPr/>
          <a:lstStyle/>
          <a:p>
            <a:r>
              <a:rPr lang="ro-RO" dirty="0"/>
              <a:t>Motive pentru contractare</a:t>
            </a:r>
          </a:p>
        </p:txBody>
      </p:sp>
    </p:spTree>
    <p:extLst>
      <p:ext uri="{BB962C8B-B14F-4D97-AF65-F5344CB8AC3E}">
        <p14:creationId xmlns:p14="http://schemas.microsoft.com/office/powerpoint/2010/main" val="1472193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en-US" altLang="bg-BG" sz="3200" dirty="0" err="1"/>
              <a:t>Statul</a:t>
            </a:r>
            <a:r>
              <a:rPr lang="en-US" altLang="bg-BG" sz="3200" dirty="0"/>
              <a:t> </a:t>
            </a:r>
            <a:r>
              <a:rPr lang="en-US" altLang="bg-BG" sz="3200" dirty="0" err="1"/>
              <a:t>deleagă</a:t>
            </a:r>
            <a:r>
              <a:rPr lang="en-US" altLang="bg-BG" sz="3200" dirty="0"/>
              <a:t> </a:t>
            </a:r>
            <a:r>
              <a:rPr lang="en-US" altLang="bg-BG" sz="3200" dirty="0" err="1"/>
              <a:t>furnizarea</a:t>
            </a:r>
            <a:r>
              <a:rPr lang="en-US" altLang="bg-BG" sz="3200" dirty="0"/>
              <a:t> de </a:t>
            </a:r>
            <a:r>
              <a:rPr lang="en-US" altLang="bg-BG" sz="3200" dirty="0" err="1"/>
              <a:t>servicii</a:t>
            </a:r>
            <a:r>
              <a:rPr lang="en-US" altLang="bg-BG" sz="3200" dirty="0"/>
              <a:t> </a:t>
            </a:r>
            <a:r>
              <a:rPr lang="en-US" altLang="bg-BG" sz="3200" dirty="0" err="1"/>
              <a:t>publice</a:t>
            </a:r>
            <a:r>
              <a:rPr lang="en-US" altLang="bg-BG" sz="3200" dirty="0"/>
              <a:t> </a:t>
            </a:r>
            <a:r>
              <a:rPr lang="en-US" altLang="bg-BG" sz="3200" dirty="0" err="1"/>
              <a:t>către</a:t>
            </a:r>
            <a:r>
              <a:rPr lang="en-US" altLang="bg-BG" sz="3200" dirty="0"/>
              <a:t> </a:t>
            </a:r>
            <a:r>
              <a:rPr lang="en-US" altLang="bg-BG" sz="3200" dirty="0" err="1"/>
              <a:t>entități</a:t>
            </a:r>
            <a:r>
              <a:rPr lang="en-US" altLang="bg-BG" sz="3200" dirty="0"/>
              <a:t> private. Cu </a:t>
            </a:r>
            <a:r>
              <a:rPr lang="en-US" altLang="bg-BG" sz="3200" dirty="0" err="1"/>
              <a:t>toate</a:t>
            </a:r>
            <a:r>
              <a:rPr lang="en-US" altLang="bg-BG" sz="3200" dirty="0"/>
              <a:t> </a:t>
            </a:r>
            <a:r>
              <a:rPr lang="en-US" altLang="bg-BG" sz="3200" dirty="0" err="1"/>
              <a:t>acestea</a:t>
            </a:r>
            <a:r>
              <a:rPr lang="en-US" altLang="bg-BG" sz="3200" dirty="0"/>
              <a:t>, </a:t>
            </a:r>
            <a:r>
              <a:rPr lang="en-US" altLang="bg-BG" sz="3200" dirty="0" err="1"/>
              <a:t>statul</a:t>
            </a:r>
            <a:r>
              <a:rPr lang="en-US" altLang="bg-BG" sz="3200" dirty="0"/>
              <a:t> </a:t>
            </a:r>
            <a:r>
              <a:rPr lang="en-US" altLang="bg-BG" sz="3200" dirty="0" err="1"/>
              <a:t>își</a:t>
            </a:r>
            <a:r>
              <a:rPr lang="en-US" altLang="bg-BG" sz="3200" dirty="0"/>
              <a:t> </a:t>
            </a:r>
            <a:r>
              <a:rPr lang="en-US" altLang="bg-BG" sz="3200" dirty="0" err="1"/>
              <a:t>păstrează</a:t>
            </a:r>
            <a:r>
              <a:rPr lang="en-US" altLang="bg-BG" sz="3200" dirty="0"/>
              <a:t> </a:t>
            </a:r>
            <a:r>
              <a:rPr lang="en-US" altLang="bg-BG" sz="3200" dirty="0" err="1"/>
              <a:t>responsabilitățile</a:t>
            </a:r>
            <a:r>
              <a:rPr lang="en-US" altLang="bg-BG" sz="3200" dirty="0"/>
              <a:t> </a:t>
            </a:r>
            <a:r>
              <a:rPr lang="en-US" altLang="bg-BG" sz="3200" dirty="0" err="1"/>
              <a:t>și</a:t>
            </a:r>
            <a:r>
              <a:rPr lang="en-US" altLang="bg-BG" sz="3200" dirty="0"/>
              <a:t> </a:t>
            </a:r>
            <a:r>
              <a:rPr lang="en-US" altLang="bg-BG" sz="3200" dirty="0" err="1"/>
              <a:t>rolul</a:t>
            </a:r>
            <a:r>
              <a:rPr lang="en-US" altLang="bg-BG" sz="3200" dirty="0"/>
              <a:t> </a:t>
            </a:r>
            <a:r>
              <a:rPr lang="en-US" altLang="bg-BG" sz="3200" dirty="0" err="1"/>
              <a:t>în</a:t>
            </a:r>
            <a:r>
              <a:rPr lang="en-US" altLang="bg-BG" sz="3200" dirty="0"/>
              <a:t> </a:t>
            </a:r>
            <a:r>
              <a:rPr lang="en-US" altLang="bg-BG" sz="3200" dirty="0" err="1"/>
              <a:t>ceea</a:t>
            </a:r>
            <a:r>
              <a:rPr lang="en-US" altLang="bg-BG" sz="3200" dirty="0"/>
              <a:t> </a:t>
            </a:r>
            <a:r>
              <a:rPr lang="en-US" altLang="bg-BG" sz="3200" dirty="0" err="1"/>
              <a:t>ce</a:t>
            </a:r>
            <a:r>
              <a:rPr lang="en-US" altLang="bg-BG" sz="3200" dirty="0"/>
              <a:t> </a:t>
            </a:r>
            <a:r>
              <a:rPr lang="en-US" altLang="bg-BG" sz="3200" dirty="0" err="1"/>
              <a:t>privește</a:t>
            </a:r>
            <a:r>
              <a:rPr lang="en-US" altLang="bg-BG" sz="3200" dirty="0"/>
              <a:t>:</a:t>
            </a:r>
            <a:endParaRPr lang="bg-BG" altLang="bg-BG" sz="3200" dirty="0"/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  <a:defRPr/>
            </a:pPr>
            <a:r>
              <a:rPr lang="bg-BG" altLang="bg-BG" sz="3200" dirty="0" err="1"/>
              <a:t>F</a:t>
            </a:r>
            <a:r>
              <a:rPr lang="ro-RO" altLang="bg-BG" sz="3200" dirty="0" err="1"/>
              <a:t>inațarea</a:t>
            </a:r>
            <a:r>
              <a:rPr lang="bg-BG" altLang="bg-BG" sz="3200" dirty="0"/>
              <a:t>;</a:t>
            </a:r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  <a:defRPr/>
            </a:pPr>
            <a:r>
              <a:rPr lang="en-US" altLang="bg-BG" sz="3200" dirty="0" err="1"/>
              <a:t>Controlul</a:t>
            </a:r>
            <a:r>
              <a:rPr lang="en-US" altLang="bg-BG" sz="3200" dirty="0"/>
              <a:t> </a:t>
            </a:r>
            <a:r>
              <a:rPr lang="en-US" altLang="bg-BG" sz="3200" dirty="0" err="1"/>
              <a:t>cheltuielilor</a:t>
            </a:r>
            <a:r>
              <a:rPr lang="en-US" altLang="bg-BG" sz="3200" dirty="0"/>
              <a:t>;</a:t>
            </a:r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  <a:defRPr/>
            </a:pPr>
            <a:r>
              <a:rPr lang="en-US" altLang="bg-BG" sz="3200" dirty="0" err="1"/>
              <a:t>Monitorizarea</a:t>
            </a:r>
            <a:r>
              <a:rPr lang="en-US" altLang="bg-BG" sz="3200" dirty="0"/>
              <a:t> </a:t>
            </a:r>
            <a:r>
              <a:rPr lang="en-US" altLang="bg-BG" sz="3200" dirty="0" err="1"/>
              <a:t>calității</a:t>
            </a:r>
            <a:r>
              <a:rPr lang="en-US" altLang="bg-BG" sz="3200" dirty="0"/>
              <a:t> </a:t>
            </a:r>
            <a:r>
              <a:rPr lang="en-US" altLang="bg-BG" sz="3200" dirty="0" err="1"/>
              <a:t>serviciului</a:t>
            </a:r>
            <a:r>
              <a:rPr lang="en-US" altLang="bg-BG" sz="3200" dirty="0"/>
              <a:t>.</a:t>
            </a:r>
            <a:endParaRPr lang="bg-BG" altLang="bg-BG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2905231"/>
            <a:ext cx="2896272" cy="1034129"/>
          </a:xfrm>
        </p:spPr>
        <p:txBody>
          <a:bodyPr/>
          <a:lstStyle/>
          <a:p>
            <a:r>
              <a:rPr lang="en-US" sz="3200" dirty="0" err="1"/>
              <a:t>Contractarea</a:t>
            </a:r>
            <a:r>
              <a:rPr lang="en-US" sz="3200" dirty="0"/>
              <a:t> </a:t>
            </a:r>
            <a:r>
              <a:rPr lang="en-US" sz="3200" dirty="0" err="1"/>
              <a:t>socială</a:t>
            </a:r>
            <a:r>
              <a:rPr lang="en-US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706851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  <a:buSzPct val="45000"/>
              <a:buFont typeface="Wingdings" charset="0"/>
              <a:buChar char=""/>
            </a:pPr>
            <a:r>
              <a:rPr lang="en-GB" altLang="bg-BG" sz="3200" dirty="0" err="1"/>
              <a:t>Subvenții</a:t>
            </a:r>
            <a:r>
              <a:rPr lang="en-GB" altLang="bg-BG" sz="3200" dirty="0"/>
              <a:t> </a:t>
            </a:r>
            <a:r>
              <a:rPr lang="en-GB" altLang="bg-BG" sz="3200" dirty="0" err="1"/>
              <a:t>directe</a:t>
            </a:r>
            <a:endParaRPr lang="en-GB" altLang="bg-BG" sz="3200" dirty="0"/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</a:pPr>
            <a:r>
              <a:rPr lang="en-GB" altLang="bg-BG" sz="3200" dirty="0" err="1"/>
              <a:t>Subvenții</a:t>
            </a:r>
            <a:endParaRPr lang="en-GB" altLang="bg-BG" sz="3200" dirty="0"/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</a:pPr>
            <a:r>
              <a:rPr lang="en-GB" altLang="bg-BG" sz="3200" dirty="0" err="1"/>
              <a:t>Achiziții</a:t>
            </a:r>
            <a:r>
              <a:rPr lang="en-GB" altLang="bg-BG" sz="3200" dirty="0"/>
              <a:t> </a:t>
            </a:r>
            <a:r>
              <a:rPr lang="en-GB" altLang="bg-BG" sz="3200" dirty="0" err="1"/>
              <a:t>publice</a:t>
            </a:r>
            <a:endParaRPr lang="en-GB" altLang="bg-BG" sz="3200" dirty="0"/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</a:pPr>
            <a:r>
              <a:rPr lang="en-GB" altLang="bg-BG" sz="3200" dirty="0" err="1"/>
              <a:t>Procedură</a:t>
            </a:r>
            <a:r>
              <a:rPr lang="en-GB" altLang="bg-BG" sz="3200" dirty="0"/>
              <a:t> </a:t>
            </a:r>
            <a:r>
              <a:rPr lang="en-GB" altLang="bg-BG" sz="3200" dirty="0" err="1"/>
              <a:t>specială</a:t>
            </a:r>
            <a:r>
              <a:rPr lang="en-GB" altLang="bg-BG" sz="3200" dirty="0"/>
              <a:t> </a:t>
            </a:r>
            <a:r>
              <a:rPr lang="en-GB" altLang="bg-BG" sz="3200" dirty="0" err="1"/>
              <a:t>pentru</a:t>
            </a:r>
            <a:r>
              <a:rPr lang="en-GB" altLang="bg-BG" sz="3200" dirty="0"/>
              <a:t> </a:t>
            </a:r>
            <a:r>
              <a:rPr lang="en-GB" altLang="bg-BG" sz="3200" dirty="0" err="1"/>
              <a:t>contractarea</a:t>
            </a:r>
            <a:r>
              <a:rPr lang="en-GB" altLang="bg-BG" sz="3200" dirty="0"/>
              <a:t> </a:t>
            </a:r>
            <a:r>
              <a:rPr lang="en-GB" altLang="bg-BG" sz="3200" dirty="0" err="1"/>
              <a:t>socială</a:t>
            </a:r>
            <a:endParaRPr lang="en-GB" altLang="bg-BG" sz="3200" dirty="0"/>
          </a:p>
          <a:p>
            <a:pPr>
              <a:lnSpc>
                <a:spcPct val="100000"/>
              </a:lnSpc>
              <a:buSzPct val="45000"/>
              <a:buFont typeface="Wingdings" charset="0"/>
              <a:buChar char=""/>
            </a:pPr>
            <a:r>
              <a:rPr lang="en-GB" altLang="bg-BG" sz="3200" dirty="0" err="1"/>
              <a:t>Altele</a:t>
            </a:r>
            <a:r>
              <a:rPr lang="en-GB" altLang="bg-BG" sz="3200" dirty="0"/>
              <a:t> - </a:t>
            </a:r>
            <a:r>
              <a:rPr lang="en-GB" altLang="bg-BG" sz="3200" dirty="0" err="1"/>
              <a:t>bonuri</a:t>
            </a:r>
            <a:r>
              <a:rPr lang="en-GB" altLang="bg-BG" sz="3200" dirty="0"/>
              <a:t>, </a:t>
            </a:r>
            <a:r>
              <a:rPr lang="en-GB" altLang="bg-BG" sz="3200" dirty="0" err="1"/>
              <a:t>bugete</a:t>
            </a:r>
            <a:r>
              <a:rPr lang="en-GB" altLang="bg-BG" sz="3200" dirty="0"/>
              <a:t> </a:t>
            </a:r>
            <a:r>
              <a:rPr lang="en-GB" altLang="bg-BG" sz="3200" dirty="0" err="1"/>
              <a:t>personale</a:t>
            </a:r>
            <a:r>
              <a:rPr lang="en-GB" altLang="bg-BG" sz="3200" dirty="0"/>
              <a:t>, </a:t>
            </a:r>
            <a:r>
              <a:rPr lang="en-GB" altLang="bg-BG" sz="3200" dirty="0" err="1"/>
              <a:t>combinație</a:t>
            </a:r>
            <a:r>
              <a:rPr lang="en-GB" altLang="bg-BG" sz="3200" dirty="0"/>
              <a:t> de </a:t>
            </a:r>
            <a:r>
              <a:rPr lang="en-GB" altLang="bg-BG" sz="3200" dirty="0" err="1"/>
              <a:t>metode</a:t>
            </a:r>
            <a:r>
              <a:rPr lang="en-GB" altLang="bg-BG" sz="3200" dirty="0"/>
              <a:t>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2628233"/>
            <a:ext cx="2896272" cy="1588127"/>
          </a:xfrm>
        </p:spPr>
        <p:txBody>
          <a:bodyPr/>
          <a:lstStyle/>
          <a:p>
            <a:r>
              <a:rPr lang="en-US" dirty="0" err="1"/>
              <a:t>Mecanism</a:t>
            </a:r>
            <a:r>
              <a:rPr lang="en-US" dirty="0"/>
              <a:t> de </a:t>
            </a:r>
            <a:r>
              <a:rPr lang="en-US" dirty="0" err="1"/>
              <a:t>finanțare</a:t>
            </a:r>
            <a:r>
              <a:rPr lang="en-US" dirty="0"/>
              <a:t> </a:t>
            </a:r>
            <a:r>
              <a:rPr lang="en-US" dirty="0" err="1"/>
              <a:t>publică</a:t>
            </a:r>
            <a:r>
              <a:rPr lang="en-US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92407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Exemple</a:t>
            </a:r>
            <a:r>
              <a:rPr lang="en-US" dirty="0"/>
              <a:t> din diverse </a:t>
            </a:r>
            <a:r>
              <a:rPr lang="en-US" dirty="0" err="1"/>
              <a:t>țări</a:t>
            </a:r>
            <a:r>
              <a:rPr lang="en-US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1395144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altLang="bg-BG" b="1" dirty="0"/>
              <a:t>Asigurare de îngrijire pe termen lung - </a:t>
            </a:r>
            <a:r>
              <a:rPr lang="ro-RO" altLang="bg-BG" dirty="0"/>
              <a:t>pentru persoanele cu dizabilități și Legea de sprijin social (OMM) - sprijin individual și facilități de grup</a:t>
            </a:r>
          </a:p>
          <a:p>
            <a:r>
              <a:rPr lang="ro-RO" altLang="bg-BG" b="1" dirty="0"/>
              <a:t>Îngrijire pe termen lung </a:t>
            </a:r>
            <a:r>
              <a:rPr lang="ro-RO" altLang="bg-BG" dirty="0"/>
              <a:t>(îngrijire personală, asistență medicală, îndrumare de sprijin, tratament, cazare) - birourile regionale selectează lista furnizorilor (contractare directă) și plătesc pe baza rapoartelor lunare.</a:t>
            </a:r>
          </a:p>
          <a:p>
            <a:r>
              <a:rPr lang="ro-RO" altLang="bg-BG" b="1" dirty="0"/>
              <a:t>Sprijinul social - contractat după concurs - </a:t>
            </a:r>
            <a:r>
              <a:rPr lang="ro-RO" altLang="bg-BG" dirty="0"/>
              <a:t>include servicii precum cumpărături, pregătirea meselor, ajutoare domestice, curățenie, spălătorie, transport de grup, adăposturi pentru femei etc.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3126831"/>
            <a:ext cx="2896272" cy="590931"/>
          </a:xfrm>
        </p:spPr>
        <p:txBody>
          <a:bodyPr/>
          <a:lstStyle/>
          <a:p>
            <a:r>
              <a:rPr lang="en-GB" dirty="0" err="1"/>
              <a:t>Olanda</a:t>
            </a:r>
            <a:r>
              <a:rPr lang="en-GB" dirty="0"/>
              <a:t>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4561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9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600"/>
              </a:spcBef>
              <a:defRPr/>
            </a:pPr>
            <a:r>
              <a:rPr lang="ro-RO" sz="3200" dirty="0"/>
              <a:t>Furnizorii de servicii sociale pot fi OSC-uri, companii sau persoane fizice</a:t>
            </a:r>
          </a:p>
          <a:p>
            <a:pPr>
              <a:spcBef>
                <a:spcPts val="600"/>
              </a:spcBef>
              <a:defRPr/>
            </a:pPr>
            <a:r>
              <a:rPr lang="ro-RO" sz="3200" dirty="0"/>
              <a:t>Serviciile sociale sunt contractate de către municipalități după o competiție</a:t>
            </a:r>
          </a:p>
          <a:p>
            <a:pPr>
              <a:spcBef>
                <a:spcPts val="600"/>
              </a:spcBef>
              <a:defRPr/>
            </a:pPr>
            <a:r>
              <a:rPr lang="ro-RO" sz="3200" dirty="0"/>
              <a:t>Posibilitatea contractelor pe termen lung - practica este de 5 ani</a:t>
            </a:r>
          </a:p>
          <a:p>
            <a:pPr>
              <a:spcBef>
                <a:spcPts val="600"/>
              </a:spcBef>
              <a:defRPr/>
            </a:pPr>
            <a:r>
              <a:rPr lang="ro-RO" sz="3200" dirty="0"/>
              <a:t>Serviciile sociale sunt finanțate de la bugetul central și / sau de la bugetul local - guvernul decide în fiecare an ce servicii sociale urmează să fie finanțate de la bugetul central</a:t>
            </a:r>
            <a:endParaRPr lang="ro-RO" altLang="bg-BG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3126831"/>
            <a:ext cx="2896272" cy="590931"/>
          </a:xfrm>
        </p:spPr>
        <p:txBody>
          <a:bodyPr/>
          <a:lstStyle/>
          <a:p>
            <a:r>
              <a:rPr lang="en-US" dirty="0"/>
              <a:t>Bulgaria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256762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o-RO" sz="3200" dirty="0"/>
              <a:t>Să aveți o viziune și o foaie de parcurs!</a:t>
            </a:r>
          </a:p>
          <a:p>
            <a:pPr lvl="0"/>
            <a:r>
              <a:rPr lang="ro-RO" sz="3200" dirty="0"/>
              <a:t>Începeți cu pași mici și simpli - testați procesul cu câteva servicii</a:t>
            </a:r>
          </a:p>
          <a:p>
            <a:pPr lvl="1"/>
            <a:r>
              <a:rPr lang="ro-RO" dirty="0"/>
              <a:t>Corelarea fondurilor cu autoritățile locale pentru serviciile pe care le </a:t>
            </a:r>
            <a:r>
              <a:rPr lang="ro-RO" dirty="0" err="1"/>
              <a:t>contractează</a:t>
            </a:r>
            <a:r>
              <a:rPr lang="ro-RO" dirty="0"/>
              <a:t> de la OSC</a:t>
            </a:r>
          </a:p>
          <a:p>
            <a:pPr lvl="1"/>
            <a:r>
              <a:rPr lang="ro-RO" dirty="0"/>
              <a:t>Promovarea bunelor practici despre  serviciile contractate</a:t>
            </a:r>
          </a:p>
          <a:p>
            <a:pPr lvl="0"/>
            <a:r>
              <a:rPr lang="ro-RO" sz="3200" dirty="0"/>
              <a:t>Materiale clare și instruiri atât pentru furnizori, cât și pentru autoritățile locale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1318" y="2877532"/>
            <a:ext cx="2896272" cy="1089529"/>
          </a:xfrm>
        </p:spPr>
        <p:txBody>
          <a:bodyPr/>
          <a:lstStyle/>
          <a:p>
            <a:r>
              <a:rPr lang="en-GB" dirty="0"/>
              <a:t>De la </a:t>
            </a:r>
            <a:r>
              <a:rPr lang="en-GB" dirty="0" err="1"/>
              <a:t>lege</a:t>
            </a:r>
            <a:r>
              <a:rPr lang="en-GB" dirty="0"/>
              <a:t>  la </a:t>
            </a:r>
            <a:r>
              <a:rPr lang="en-GB" dirty="0" err="1"/>
              <a:t>practică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5905066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întrebări</a:t>
            </a:r>
            <a:r>
              <a:rPr lang="en-GB" dirty="0"/>
              <a:t>?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/>
              <a:t>luben@ecnl.org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166005" y="5841804"/>
            <a:ext cx="1175385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/>
              <a:t>This presentation was developed as part of the Technical Assistance Support in Moldova, managed by the European Center for Not-for-Profit Law </a:t>
            </a:r>
            <a:r>
              <a:rPr lang="en-US" sz="1400" i="1" dirty="0" err="1"/>
              <a:t>Stichting</a:t>
            </a:r>
            <a:r>
              <a:rPr lang="en-US" sz="1400" i="1" dirty="0"/>
              <a:t> (ECNL). The project is made possible by the International Center for Not-for-Profit Law (ICNL) through the Civic Space Initiative. It is financed by the Government of Sweden. The Government of Sweden does not necessarily share the opinions here within expressed. </a:t>
            </a:r>
          </a:p>
        </p:txBody>
      </p:sp>
    </p:spTree>
    <p:extLst>
      <p:ext uri="{BB962C8B-B14F-4D97-AF65-F5344CB8AC3E}">
        <p14:creationId xmlns:p14="http://schemas.microsoft.com/office/powerpoint/2010/main" val="3756785961"/>
      </p:ext>
    </p:extLst>
  </p:cSld>
  <p:clrMapOvr>
    <a:masterClrMapping/>
  </p:clrMapOvr>
</p:sld>
</file>

<file path=ppt/theme/theme1.xml><?xml version="1.0" encoding="utf-8"?>
<a:theme xmlns:a="http://schemas.openxmlformats.org/drawingml/2006/main" name="ECNL presentation template">
  <a:themeElements>
    <a:clrScheme name="ECNL color scheme">
      <a:dk1>
        <a:sysClr val="windowText" lastClr="000000"/>
      </a:dk1>
      <a:lt1>
        <a:sysClr val="window" lastClr="FFFFFF"/>
      </a:lt1>
      <a:dk2>
        <a:srgbClr val="201F61"/>
      </a:dk2>
      <a:lt2>
        <a:srgbClr val="FFFDEF"/>
      </a:lt2>
      <a:accent1>
        <a:srgbClr val="5B1340"/>
      </a:accent1>
      <a:accent2>
        <a:srgbClr val="70AD1E"/>
      </a:accent2>
      <a:accent3>
        <a:srgbClr val="8B701C"/>
      </a:accent3>
      <a:accent4>
        <a:srgbClr val="FAEADA"/>
      </a:accent4>
      <a:accent5>
        <a:srgbClr val="92AEDA"/>
      </a:accent5>
      <a:accent6>
        <a:srgbClr val="135E40"/>
      </a:accent6>
      <a:hlink>
        <a:srgbClr val="0000FF"/>
      </a:hlink>
      <a:folHlink>
        <a:srgbClr val="5B1340"/>
      </a:folHlink>
    </a:clrScheme>
    <a:fontScheme name="Custom 1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NL presentation template" id="{4E10B887-2B63-424A-954F-0DC7EE1F5B64}" vid="{8BAA2890-6938-49AA-9DAE-39282F49A0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ECNL presentation template</Template>
  <TotalTime>842</TotalTime>
  <Words>418</Words>
  <Application>Microsoft Office PowerPoint</Application>
  <PresentationFormat>Широкоэкранный</PresentationFormat>
  <Paragraphs>39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Cambria</vt:lpstr>
      <vt:lpstr>Segoe UI</vt:lpstr>
      <vt:lpstr>Wingdings</vt:lpstr>
      <vt:lpstr>ECNL presentation template</vt:lpstr>
      <vt:lpstr>Contractarea serviciilor sociale </vt:lpstr>
      <vt:lpstr>Motive pentru contractare</vt:lpstr>
      <vt:lpstr>Contractarea socială </vt:lpstr>
      <vt:lpstr>Mecanism de finanțare publică </vt:lpstr>
      <vt:lpstr>Exemple din diverse țări </vt:lpstr>
      <vt:lpstr>Olanda </vt:lpstr>
      <vt:lpstr>Bulgaria</vt:lpstr>
      <vt:lpstr>De la lege  la practică</vt:lpstr>
      <vt:lpstr>întrebări?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Contracting</dc:title>
  <dc:creator>Luben</dc:creator>
  <cp:lastModifiedBy>Virtutes Civilis Institutum</cp:lastModifiedBy>
  <cp:revision>83</cp:revision>
  <cp:lastPrinted>2018-08-30T09:12:52Z</cp:lastPrinted>
  <dcterms:created xsi:type="dcterms:W3CDTF">2018-06-04T06:05:30Z</dcterms:created>
  <dcterms:modified xsi:type="dcterms:W3CDTF">2020-11-03T14:27:09Z</dcterms:modified>
</cp:coreProperties>
</file>